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5" r:id="rId4"/>
    <p:sldId id="266" r:id="rId5"/>
    <p:sldId id="257" r:id="rId6"/>
    <p:sldId id="259" r:id="rId7"/>
    <p:sldId id="261" r:id="rId8"/>
    <p:sldId id="262" r:id="rId9"/>
    <p:sldId id="264" r:id="rId10"/>
    <p:sldId id="260" r:id="rId11"/>
    <p:sldId id="263" r:id="rId12"/>
    <p:sldId id="278" r:id="rId13"/>
    <p:sldId id="279" r:id="rId14"/>
    <p:sldId id="267" r:id="rId15"/>
    <p:sldId id="269" r:id="rId16"/>
    <p:sldId id="270" r:id="rId17"/>
    <p:sldId id="268" r:id="rId18"/>
    <p:sldId id="271" r:id="rId19"/>
    <p:sldId id="272" r:id="rId20"/>
    <p:sldId id="273" r:id="rId21"/>
    <p:sldId id="281" r:id="rId22"/>
    <p:sldId id="274" r:id="rId23"/>
    <p:sldId id="275" r:id="rId24"/>
    <p:sldId id="276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D2A5-F1B8-47AA-B28F-F51698F3CE68}" type="datetimeFigureOut">
              <a:rPr lang="fr-FR" smtClean="0"/>
              <a:pPr/>
              <a:t>22/05/2015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B227-7A78-48EB-AF90-33BA5B1990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Pictures\SMR\movement.mo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/>
              <a:t>AFKG: LES ATELIERS DU MEDOC 2015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6300" dirty="0" smtClean="0"/>
              <a:t>MASSAGES MYOFASCIAUX AUTOGENES</a:t>
            </a:r>
            <a:endParaRPr lang="fr-FR" sz="4000" dirty="0"/>
          </a:p>
        </p:txBody>
      </p:sp>
      <p:pic>
        <p:nvPicPr>
          <p:cNvPr id="4" name="Image 3" descr="Blackroll_France_Logo_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1905000" cy="1905000"/>
          </a:xfrm>
          <a:prstGeom prst="rect">
            <a:avLst/>
          </a:prstGeom>
        </p:spPr>
      </p:pic>
      <p:pic>
        <p:nvPicPr>
          <p:cNvPr id="5" name="Image 4" descr="logo_SPS_fond_sombre_in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88640"/>
            <a:ext cx="28384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MYERS: </a:t>
            </a:r>
            <a:r>
              <a:rPr lang="fr-FR" dirty="0" smtClean="0"/>
              <a:t>MYOFASCIAL LINES</a:t>
            </a:r>
            <a:endParaRPr lang="fr-FR" dirty="0"/>
          </a:p>
        </p:txBody>
      </p:sp>
      <p:pic>
        <p:nvPicPr>
          <p:cNvPr id="4" name="Espace réservé du contenu 3" descr="AnatomyTrains Spiral Lin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59515"/>
            <a:ext cx="4038600" cy="3807333"/>
          </a:xfrm>
        </p:spPr>
      </p:pic>
      <p:pic>
        <p:nvPicPr>
          <p:cNvPr id="6" name="Espace réservé du contenu 5" descr="Anatomy-Trains-3e-Cover-72dp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2291" y="1600200"/>
            <a:ext cx="35904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MYOFASCIAL RELEASE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Techniques de </a:t>
            </a:r>
            <a:r>
              <a:rPr lang="fr-FR" dirty="0" smtClean="0"/>
              <a:t>thérapies </a:t>
            </a:r>
            <a:r>
              <a:rPr lang="fr-FR" dirty="0" smtClean="0"/>
              <a:t>manuelles destinées à traiter les zones indurées du fascia étant la cause de douleurs, de dysfonction et potentiellement de restriction de la circulation sanguine</a:t>
            </a:r>
            <a:endParaRPr lang="fr-FR" dirty="0"/>
          </a:p>
        </p:txBody>
      </p:sp>
      <p:pic>
        <p:nvPicPr>
          <p:cNvPr id="5" name="Image 4" descr="FRSB-K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437112"/>
            <a:ext cx="79629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MASSAGE MYOFASCIAUX AUTOGENES</a:t>
            </a:r>
            <a:endParaRPr lang="fr-FR" dirty="0"/>
          </a:p>
        </p:txBody>
      </p:sp>
      <p:pic>
        <p:nvPicPr>
          <p:cNvPr id="4" name="Espace réservé du contenu 3" descr="Remi Lamera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448796" cy="1900503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Pratique</a:t>
            </a:r>
          </a:p>
          <a:p>
            <a:r>
              <a:rPr lang="fr-FR" dirty="0" smtClean="0"/>
              <a:t>Faible encombrement</a:t>
            </a:r>
          </a:p>
          <a:p>
            <a:r>
              <a:rPr lang="fr-FR" dirty="0" smtClean="0"/>
              <a:t>Utilisation quotidienne</a:t>
            </a:r>
          </a:p>
          <a:p>
            <a:r>
              <a:rPr lang="fr-FR" dirty="0" smtClean="0"/>
              <a:t>Peu onéreux</a:t>
            </a:r>
          </a:p>
          <a:p>
            <a:r>
              <a:rPr lang="fr-FR" dirty="0" smtClean="0"/>
              <a:t>Séance de groupe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Elément de la prise en charge personnelle </a:t>
            </a:r>
          </a:p>
          <a:p>
            <a:endParaRPr lang="fr-FR" dirty="0"/>
          </a:p>
        </p:txBody>
      </p:sp>
      <p:pic>
        <p:nvPicPr>
          <p:cNvPr id="8" name="Image 7" descr="IMAG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4437888" cy="250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EFFETS ET MECANISMES</a:t>
            </a:r>
            <a:endParaRPr lang="fr-FR" sz="4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http://www.strengthandconditioningresearch.com/</a:t>
            </a:r>
            <a:endParaRPr lang="fr-FR" dirty="0"/>
          </a:p>
        </p:txBody>
      </p:sp>
      <p:pic>
        <p:nvPicPr>
          <p:cNvPr id="7" name="Image 6" descr="Blackroll_France_Logo_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1905000" cy="1905000"/>
          </a:xfrm>
          <a:prstGeom prst="rect">
            <a:avLst/>
          </a:prstGeom>
        </p:spPr>
      </p:pic>
      <p:pic>
        <p:nvPicPr>
          <p:cNvPr id="8" name="Image 7" descr="logo_SPS_fond_sombre_in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8384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DES MMA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Flexibilité: augmentation de la flexibilité à court terme, jusqu’à 10min après traitement. Impossible de déterminer une relation dose-réponse</a:t>
            </a:r>
          </a:p>
          <a:p>
            <a:r>
              <a:rPr lang="fr-FR" dirty="0" smtClean="0"/>
              <a:t>Performance: pas d’incidence sur la performance athlétique à court terme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DES MMA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DOMS: réduction de la douleur perçue et augmente la pression à laquelle survient le seuil de douleur pendant les 48h suivant l’exercice</a:t>
            </a:r>
          </a:p>
          <a:p>
            <a:r>
              <a:rPr lang="fr-FR" dirty="0" smtClean="0"/>
              <a:t>ROM: augmentation de l’amplitude articulaire sur le long terme avec des programmes supérieur à 2 semaines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DES MMA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Récupération: il y a des indications en faveur d’une amélioration de la récupération par des effets modulant l’activité du système nerveux parasympathique. </a:t>
            </a:r>
          </a:p>
          <a:p>
            <a:pPr lvl="1"/>
            <a:r>
              <a:rPr lang="fr-FR" dirty="0" smtClean="0"/>
              <a:t>Diminue la raideur artérielle</a:t>
            </a:r>
          </a:p>
          <a:p>
            <a:pPr lvl="1"/>
            <a:r>
              <a:rPr lang="fr-FR" dirty="0" smtClean="0"/>
              <a:t>Amélioration de la fonction du tissu endothélial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MECANISMES POUR AUGMENTER LE ROM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Mécanismes mécaniques</a:t>
            </a:r>
            <a:endParaRPr lang="fr-FR" dirty="0"/>
          </a:p>
        </p:txBody>
      </p:sp>
      <p:pic>
        <p:nvPicPr>
          <p:cNvPr id="5" name="Image 4" descr="Mechanical-mechanisms-of-self-myofascial-relea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249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MECANISMES POUR AUGMENTER LE ROM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Mécanismes neurophysiologiques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Neurophysiological-mechanisms-of-self-myofascial-relea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249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MECANISMES POUR AUGMENTER </a:t>
            </a:r>
            <a:r>
              <a:rPr lang="fr-FR" dirty="0" smtClean="0"/>
              <a:t>LES DOMS</a:t>
            </a:r>
            <a:endParaRPr lang="fr-FR" dirty="0"/>
          </a:p>
        </p:txBody>
      </p:sp>
      <p:pic>
        <p:nvPicPr>
          <p:cNvPr id="4" name="Espace réservé du contenu 3" descr="Mechanisms-of-reducing-DO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0963"/>
            <a:ext cx="8229600" cy="2244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movement.mov">
            <a:hlinkClick r:id="" action="ppaction://media"/>
          </p:cNvPr>
          <p:cNvPicPr preferRelativeResize="0">
            <a:picLocks noGrp="1" noRo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81716" y="980728"/>
            <a:ext cx="27432000" cy="1543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CONCLUSIONS SUR LES MECANISMES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l’heure actuelle rien n’est clair</a:t>
            </a:r>
          </a:p>
          <a:p>
            <a:r>
              <a:rPr lang="fr-FR" dirty="0" smtClean="0"/>
              <a:t>ROM: plutôt un mécanisme neurophysiologique impliquant des changements aigus de l’activité musculaire (</a:t>
            </a:r>
            <a:r>
              <a:rPr lang="fr-FR" dirty="0" err="1" smtClean="0"/>
              <a:t>Autogenic</a:t>
            </a:r>
            <a:r>
              <a:rPr lang="fr-FR" dirty="0" smtClean="0"/>
              <a:t> inhibition)</a:t>
            </a:r>
          </a:p>
          <a:p>
            <a:r>
              <a:rPr lang="fr-FR" dirty="0" smtClean="0"/>
              <a:t>DOMS: plutôt une inhibition du feedback douloureux (</a:t>
            </a:r>
            <a:r>
              <a:rPr lang="fr-FR" dirty="0" err="1" smtClean="0"/>
              <a:t>Gate</a:t>
            </a:r>
            <a:r>
              <a:rPr lang="fr-FR" dirty="0" smtClean="0"/>
              <a:t> control)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1362075"/>
          </a:xfrm>
        </p:spPr>
        <p:txBody>
          <a:bodyPr/>
          <a:lstStyle/>
          <a:p>
            <a:pPr algn="ctr"/>
            <a:r>
              <a:rPr lang="fr-FR" sz="4800" dirty="0" smtClean="0"/>
              <a:t>APPLICATIONS</a:t>
            </a:r>
            <a:endParaRPr lang="fr-FR" dirty="0"/>
          </a:p>
        </p:txBody>
      </p:sp>
      <p:pic>
        <p:nvPicPr>
          <p:cNvPr id="6" name="Image 5" descr="BRSTABKC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6144768" cy="4096512"/>
          </a:xfrm>
          <a:prstGeom prst="rect">
            <a:avLst/>
          </a:prstGeom>
        </p:spPr>
      </p:pic>
      <p:pic>
        <p:nvPicPr>
          <p:cNvPr id="7" name="Image 6" descr="logo_SPS_fond_sombre_in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2838450" cy="1428750"/>
          </a:xfrm>
          <a:prstGeom prst="rect">
            <a:avLst/>
          </a:prstGeom>
        </p:spPr>
      </p:pic>
      <p:pic>
        <p:nvPicPr>
          <p:cNvPr id="8" name="Image 7" descr="Blackroll_France_Logo_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Avant l’effort (entrainement ou </a:t>
            </a:r>
            <a:r>
              <a:rPr lang="fr-FR" dirty="0" err="1" smtClean="0"/>
              <a:t>compet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Pillar</a:t>
            </a:r>
            <a:r>
              <a:rPr lang="fr-FR" dirty="0" smtClean="0"/>
              <a:t> </a:t>
            </a:r>
            <a:r>
              <a:rPr lang="fr-FR" dirty="0" err="1" smtClean="0"/>
              <a:t>Prep</a:t>
            </a:r>
            <a:endParaRPr lang="fr-FR" dirty="0" smtClean="0"/>
          </a:p>
          <a:p>
            <a:pPr lvl="1"/>
            <a:r>
              <a:rPr lang="fr-FR" dirty="0" smtClean="0"/>
              <a:t>Massage assez rapide</a:t>
            </a:r>
          </a:p>
          <a:p>
            <a:pPr lvl="1"/>
            <a:r>
              <a:rPr lang="fr-FR" dirty="0" err="1" smtClean="0"/>
              <a:t>Flushing</a:t>
            </a:r>
            <a:endParaRPr lang="fr-FR" dirty="0" smtClean="0"/>
          </a:p>
          <a:p>
            <a:pPr lvl="1"/>
            <a:r>
              <a:rPr lang="fr-FR" dirty="0" smtClean="0"/>
              <a:t>Attitude active</a:t>
            </a:r>
          </a:p>
          <a:p>
            <a:pPr lvl="1"/>
            <a:r>
              <a:rPr lang="fr-FR" dirty="0" smtClean="0"/>
              <a:t>Priorité masses </a:t>
            </a:r>
            <a:r>
              <a:rPr lang="fr-FR" dirty="0" smtClean="0"/>
              <a:t>musculaires</a:t>
            </a:r>
            <a:endParaRPr lang="fr-FR" dirty="0" smtClean="0"/>
          </a:p>
          <a:p>
            <a:pPr lvl="1"/>
            <a:r>
              <a:rPr lang="fr-FR" dirty="0" smtClean="0"/>
              <a:t>1 série 45s : total séance </a:t>
            </a:r>
            <a:r>
              <a:rPr lang="fr-FR" dirty="0" smtClean="0"/>
              <a:t>5-7 </a:t>
            </a:r>
            <a:r>
              <a:rPr lang="fr-FR" dirty="0" smtClean="0"/>
              <a:t>minutes</a:t>
            </a:r>
          </a:p>
          <a:p>
            <a:pPr lvl="1"/>
            <a:endParaRPr lang="fr-FR" dirty="0"/>
          </a:p>
        </p:txBody>
      </p:sp>
      <p:pic>
        <p:nvPicPr>
          <p:cNvPr id="5" name="Espace réservé du contenu 4" descr="DirkN_BlackRoll_Modified_large_mediu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34" y="2420885"/>
            <a:ext cx="3621024" cy="3108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Après </a:t>
            </a:r>
            <a:r>
              <a:rPr lang="fr-FR" dirty="0" smtClean="0"/>
              <a:t>l’effort</a:t>
            </a:r>
          </a:p>
          <a:p>
            <a:pPr lvl="1"/>
            <a:r>
              <a:rPr lang="fr-FR" sz="2800" dirty="0" smtClean="0"/>
              <a:t>Massage lent (drainage)</a:t>
            </a:r>
          </a:p>
          <a:p>
            <a:pPr lvl="1"/>
            <a:r>
              <a:rPr lang="fr-FR" sz="2800" dirty="0" err="1" smtClean="0"/>
              <a:t>Flushing</a:t>
            </a:r>
            <a:r>
              <a:rPr lang="fr-FR" sz="2800" dirty="0" smtClean="0"/>
              <a:t>; TP</a:t>
            </a:r>
          </a:p>
          <a:p>
            <a:pPr lvl="1"/>
            <a:r>
              <a:rPr lang="fr-FR" sz="2800" dirty="0" smtClean="0"/>
              <a:t>Trigger </a:t>
            </a:r>
            <a:r>
              <a:rPr lang="fr-FR" sz="2800" dirty="0" smtClean="0"/>
              <a:t>Points et masses </a:t>
            </a:r>
            <a:r>
              <a:rPr lang="fr-FR" sz="2800" dirty="0" smtClean="0"/>
              <a:t>musculaires</a:t>
            </a:r>
          </a:p>
          <a:p>
            <a:pPr lvl="1"/>
            <a:r>
              <a:rPr lang="fr-FR" sz="2800" dirty="0" smtClean="0"/>
              <a:t>Entre </a:t>
            </a:r>
            <a:r>
              <a:rPr lang="fr-FR" sz="2800" dirty="0" smtClean="0"/>
              <a:t>60-90s: total séance 10-15 minutes</a:t>
            </a:r>
            <a:endParaRPr lang="fr-FR" sz="2800" dirty="0"/>
          </a:p>
        </p:txBody>
      </p:sp>
      <p:pic>
        <p:nvPicPr>
          <p:cNvPr id="6" name="Espace réservé du contenu 5" descr="épon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844850"/>
            <a:ext cx="1524000" cy="2286000"/>
          </a:xfrm>
        </p:spPr>
      </p:pic>
      <p:pic>
        <p:nvPicPr>
          <p:cNvPr id="7" name="Image 6" descr="Blackroll_Zeitung_large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725144"/>
            <a:ext cx="3272052" cy="196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 </a:t>
            </a:r>
            <a:r>
              <a:rPr lang="fr-FR" dirty="0" smtClean="0"/>
              <a:t>distance lors de séance de régénération ou de corrections</a:t>
            </a:r>
            <a:endParaRPr lang="fr-FR" dirty="0" smtClean="0"/>
          </a:p>
          <a:p>
            <a:pPr lvl="1"/>
            <a:r>
              <a:rPr lang="fr-FR" dirty="0" smtClean="0"/>
              <a:t>Objectif: travail de </a:t>
            </a:r>
            <a:r>
              <a:rPr lang="fr-FR" dirty="0" smtClean="0"/>
              <a:t>l’amplitude articulaire</a:t>
            </a:r>
          </a:p>
          <a:p>
            <a:pPr lvl="1"/>
            <a:r>
              <a:rPr lang="fr-FR" dirty="0" err="1" smtClean="0"/>
              <a:t>Flushing</a:t>
            </a:r>
            <a:r>
              <a:rPr lang="fr-FR" dirty="0" smtClean="0"/>
              <a:t>; TP; Cisaillement</a:t>
            </a:r>
            <a:endParaRPr lang="fr-FR" dirty="0" smtClean="0"/>
          </a:p>
          <a:p>
            <a:pPr lvl="1"/>
            <a:r>
              <a:rPr lang="fr-FR" dirty="0" smtClean="0"/>
              <a:t>Mélangé avec des exercices de stretch/mobilité articulaire</a:t>
            </a:r>
          </a:p>
          <a:p>
            <a:pPr lvl="1"/>
            <a:r>
              <a:rPr lang="fr-FR" dirty="0" smtClean="0"/>
              <a:t>Objectif secondaire: trigger </a:t>
            </a:r>
            <a:r>
              <a:rPr lang="fr-FR" dirty="0" smtClean="0"/>
              <a:t>points</a:t>
            </a:r>
          </a:p>
          <a:p>
            <a:pPr lvl="1"/>
            <a:r>
              <a:rPr lang="fr-FR" dirty="0" smtClean="0"/>
              <a:t>Séance de 45min à 1heure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 descr="BLACKROLL_by_SebastianSchoeffel-580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PRATIQUE</a:t>
            </a:r>
            <a:endParaRPr lang="fr-FR" sz="5400" b="1" dirty="0"/>
          </a:p>
        </p:txBody>
      </p:sp>
      <p:pic>
        <p:nvPicPr>
          <p:cNvPr id="10" name="Espace réservé du contenu 9" descr="img_4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874874"/>
            <a:ext cx="5310835" cy="3983126"/>
          </a:xfrm>
        </p:spPr>
      </p:pic>
      <p:pic>
        <p:nvPicPr>
          <p:cNvPr id="11" name="Image 10" descr="logo_SPS_fond_sombre_in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8640"/>
            <a:ext cx="2838450" cy="1428750"/>
          </a:xfrm>
          <a:prstGeom prst="rect">
            <a:avLst/>
          </a:prstGeom>
        </p:spPr>
      </p:pic>
      <p:pic>
        <p:nvPicPr>
          <p:cNvPr id="12" name="Image 11" descr="Blackroll_France_Logo_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Théorie: actine+myosine=contraction</a:t>
            </a:r>
          </a:p>
          <a:p>
            <a:r>
              <a:rPr lang="fr-FR" dirty="0" smtClean="0"/>
              <a:t>Réalité : stress sur tissus=troubles</a:t>
            </a:r>
          </a:p>
          <a:p>
            <a:r>
              <a:rPr lang="fr-FR" dirty="0" smtClean="0"/>
              <a:t>Traitements de ces perturbations pour performer</a:t>
            </a:r>
          </a:p>
          <a:p>
            <a:r>
              <a:rPr lang="fr-FR" dirty="0" smtClean="0"/>
              <a:t>Trouver une technique abordable, pratique et efficace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61277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techniques d’</a:t>
            </a:r>
            <a:r>
              <a:rPr lang="fr-FR" dirty="0" err="1" smtClean="0"/>
              <a:t>auto-massage</a:t>
            </a:r>
            <a:r>
              <a:rPr lang="fr-FR" dirty="0" smtClean="0"/>
              <a:t> sont maintenant </a:t>
            </a:r>
            <a:r>
              <a:rPr lang="fr-FR" dirty="0" smtClean="0"/>
              <a:t>communément </a:t>
            </a:r>
            <a:r>
              <a:rPr lang="fr-FR" dirty="0" smtClean="0"/>
              <a:t>utilisées par les professionnels de l’entrainement et les spécialistes de la rééducation du mouvement pour traiter les tissus mous</a:t>
            </a:r>
            <a:endParaRPr lang="fr-FR" dirty="0"/>
          </a:p>
        </p:txBody>
      </p:sp>
      <p:pic>
        <p:nvPicPr>
          <p:cNvPr id="9" name="Espace réservé du contenu 8" descr="1909286_579352268817775_1597633903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140968"/>
            <a:ext cx="6047232" cy="3419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c’est?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Massage </a:t>
            </a:r>
            <a:r>
              <a:rPr lang="fr-FR" dirty="0" err="1" smtClean="0"/>
              <a:t>myofascial</a:t>
            </a:r>
            <a:r>
              <a:rPr lang="fr-FR" dirty="0" smtClean="0"/>
              <a:t> </a:t>
            </a:r>
            <a:r>
              <a:rPr lang="fr-FR" dirty="0" smtClean="0"/>
              <a:t>autogène, </a:t>
            </a:r>
            <a:r>
              <a:rPr lang="fr-FR" dirty="0" err="1" smtClean="0"/>
              <a:t>auto-massages</a:t>
            </a:r>
            <a:r>
              <a:rPr lang="fr-FR" dirty="0" smtClean="0"/>
              <a:t>  </a:t>
            </a:r>
            <a:r>
              <a:rPr lang="fr-FR" dirty="0" smtClean="0"/>
              <a:t>ou SMR (self </a:t>
            </a:r>
            <a:r>
              <a:rPr lang="fr-FR" dirty="0" err="1" smtClean="0"/>
              <a:t>myofascial</a:t>
            </a:r>
            <a:r>
              <a:rPr lang="fr-FR" dirty="0" smtClean="0"/>
              <a:t> release)</a:t>
            </a:r>
          </a:p>
          <a:p>
            <a:r>
              <a:rPr lang="fr-FR" dirty="0" smtClean="0"/>
              <a:t>Une forme de thérapie manuelle</a:t>
            </a:r>
          </a:p>
          <a:p>
            <a:r>
              <a:rPr lang="fr-FR" dirty="0" smtClean="0"/>
              <a:t>Traitement des tissus mous que l’on pratique manuellement sur soi-même à l’aide d’outils</a:t>
            </a:r>
          </a:p>
          <a:p>
            <a:endParaRPr lang="fr-FR" dirty="0"/>
          </a:p>
        </p:txBody>
      </p:sp>
      <p:pic>
        <p:nvPicPr>
          <p:cNvPr id="4" name="Image 3" descr="BR-MEDGNC-PROGYC-GRSBKC-GRPORC-BMBK-GN-PK-BBBK-DBBK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293096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FASCIA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Schleip</a:t>
            </a:r>
            <a:r>
              <a:rPr lang="fr-FR" dirty="0" smtClean="0"/>
              <a:t> et al. (2012) «tissus mous composant le tissu conjonctif qui imprègne la totalité du corps humain (et) qui fait partie d'un large fuselage représentant un  système de transmission de force de tension</a:t>
            </a:r>
            <a:r>
              <a:rPr lang="fr-FR" dirty="0" smtClean="0"/>
              <a:t>. » 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GUIMBERTEAU: micro-anatomie interne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3793"/>
            <a:ext cx="8229600" cy="41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GUIMBERTEAU: totale continuité des tissus entre eux</a:t>
            </a:r>
            <a:endParaRPr lang="fr-FR" dirty="0"/>
          </a:p>
        </p:txBody>
      </p:sp>
      <p:pic>
        <p:nvPicPr>
          <p:cNvPr id="5" name="Espace réservé du contenu 4" descr="Gimberteau 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990844" cy="272872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8104" y="2204864"/>
            <a:ext cx="3322712" cy="273630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Toile d’araignée 3D fibreuse, gluante, de protéines humides </a:t>
            </a:r>
          </a:p>
          <a:p>
            <a:r>
              <a:rPr lang="fr-FR" dirty="0" smtClean="0"/>
              <a:t>Fascia retiens nos cellules entre elles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IMPORTANCE DU FASCIA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Equilibre entre stabilité et mobilité</a:t>
            </a:r>
          </a:p>
          <a:p>
            <a:r>
              <a:rPr lang="fr-FR" dirty="0" smtClean="0"/>
              <a:t>Absorbation des chocs</a:t>
            </a:r>
          </a:p>
          <a:p>
            <a:r>
              <a:rPr lang="fr-FR" dirty="0" smtClean="0"/>
              <a:t>Récupération après blessure</a:t>
            </a:r>
          </a:p>
          <a:p>
            <a:r>
              <a:rPr lang="fr-FR" dirty="0" smtClean="0"/>
              <a:t>Défense contre infection</a:t>
            </a:r>
          </a:p>
          <a:p>
            <a:r>
              <a:rPr lang="fr-FR" dirty="0" smtClean="0"/>
              <a:t>Haute performance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7010</TotalTime>
  <Words>508</Words>
  <Application>Microsoft Office PowerPoint</Application>
  <PresentationFormat>Affichage à l'écran (4:3)</PresentationFormat>
  <Paragraphs>79</Paragraphs>
  <Slides>25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AFKG: LES ATELIERS DU MEDOC 2015</vt:lpstr>
      <vt:lpstr>Diapositive 2</vt:lpstr>
      <vt:lpstr>INTRODUCTION</vt:lpstr>
      <vt:lpstr>INTRODUCTION</vt:lpstr>
      <vt:lpstr>Qu’est ce que c’est?</vt:lpstr>
      <vt:lpstr>FASCIA</vt:lpstr>
      <vt:lpstr>GUIMBERTEAU: micro-anatomie interne</vt:lpstr>
      <vt:lpstr>GUIMBERTEAU: totale continuité des tissus entre eux</vt:lpstr>
      <vt:lpstr>IMPORTANCE DU FASCIA </vt:lpstr>
      <vt:lpstr>MYERS: MYOFASCIAL LINES</vt:lpstr>
      <vt:lpstr>MYOFASCIAL RELEASE</vt:lpstr>
      <vt:lpstr>MASSAGE MYOFASCIAUX AUTOGENES</vt:lpstr>
      <vt:lpstr>EFFETS ET MECANISMES</vt:lpstr>
      <vt:lpstr>EFFETS DES MMA</vt:lpstr>
      <vt:lpstr>EFFETS DES MMA</vt:lpstr>
      <vt:lpstr>EFFETS DES MMA</vt:lpstr>
      <vt:lpstr>MECANISMES POUR AUGMENTER LE ROM </vt:lpstr>
      <vt:lpstr>MECANISMES POUR AUGMENTER LE ROM </vt:lpstr>
      <vt:lpstr>MECANISMES POUR AUGMENTER LES DOMS</vt:lpstr>
      <vt:lpstr>CONCLUSIONS SUR LES MECANISMES</vt:lpstr>
      <vt:lpstr>APPLICATIONS</vt:lpstr>
      <vt:lpstr>APPLICATIONS</vt:lpstr>
      <vt:lpstr>APPLICATIONS</vt:lpstr>
      <vt:lpstr>APPLICATIONS</vt:lpstr>
      <vt:lpstr>PRATIQUE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Asus</dc:creator>
  <cp:lastModifiedBy>Asus</cp:lastModifiedBy>
  <cp:revision>316</cp:revision>
  <dcterms:created xsi:type="dcterms:W3CDTF">2015-05-16T05:58:14Z</dcterms:created>
  <dcterms:modified xsi:type="dcterms:W3CDTF">2015-05-24T05:20:39Z</dcterms:modified>
</cp:coreProperties>
</file>